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baseline="0">
              <a:solidFill>
                <a:schemeClr val="tx2">
                  <a:lumMod val="75000"/>
                </a:schemeClr>
              </a:solidFill>
            </a:defRPr>
          </a:pPr>
          <a:endParaRPr lang="ru-RU"/>
        </a:p>
      </c:txPr>
    </c:title>
    <c:view3D>
      <c:rAngAx val="1"/>
    </c:view3D>
    <c:plotArea>
      <c:layout>
        <c:manualLayout>
          <c:layoutTarget val="inner"/>
          <c:xMode val="edge"/>
          <c:yMode val="edge"/>
          <c:x val="4.3418348912182922E-2"/>
          <c:y val="0.10735162401574801"/>
          <c:w val="0.93115905039580271"/>
          <c:h val="0.7423149606299213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</c:spPr>
          <c:dPt>
            <c:idx val="0"/>
            <c:spPr>
              <a:solidFill>
                <a:srgbClr val="990033"/>
              </a:solidFill>
            </c:spPr>
          </c:dPt>
          <c:dPt>
            <c:idx val="2"/>
            <c:spPr>
              <a:solidFill>
                <a:srgbClr val="003300"/>
              </a:solidFill>
            </c:spPr>
          </c:dPt>
          <c:dPt>
            <c:idx val="3"/>
            <c:spPr>
              <a:solidFill>
                <a:srgbClr val="800080"/>
              </a:solidFill>
            </c:spPr>
          </c:dPt>
          <c:dLbls>
            <c:dLbl>
              <c:idx val="0"/>
              <c:layout>
                <c:manualLayout>
                  <c:x val="7.9445627162547591E-3"/>
                  <c:y val="0.21874975393700807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3555250617799222E-3"/>
                  <c:y val="0.140625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7667376297529113E-3"/>
                  <c:y val="0.3156250000000003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1122387802756661E-2"/>
                  <c:y val="0.16562475393700787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7.9445627162547591E-3"/>
                  <c:y val="0.28750000000000031"/>
                </c:manualLayout>
              </c:layout>
              <c:showVal val="1"/>
            </c:dLbl>
            <c:dLbl>
              <c:idx val="5"/>
              <c:layout>
                <c:manualLayout>
                  <c:x val="4.7666125185290894E-3"/>
                  <c:y val="0.24687500000000001"/>
                </c:manualLayout>
              </c:layout>
              <c:showVal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 i="0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АГ</c:v>
                </c:pt>
                <c:pt idx="1">
                  <c:v>СД</c:v>
                </c:pt>
                <c:pt idx="2">
                  <c:v>Нарушение обмена липопротеинов и д.р.</c:v>
                </c:pt>
                <c:pt idx="3">
                  <c:v>Цереброваскулярные болезни</c:v>
                </c:pt>
                <c:pt idx="4">
                  <c:v>Доброкачественные новообразования толстого кишечника</c:v>
                </c:pt>
                <c:pt idx="5">
                  <c:v>Доброкачественные новообразования молочной железы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21</c:v>
                </c:pt>
                <c:pt idx="1">
                  <c:v>12</c:v>
                </c:pt>
                <c:pt idx="2">
                  <c:v>40</c:v>
                </c:pt>
                <c:pt idx="3">
                  <c:v>18</c:v>
                </c:pt>
                <c:pt idx="4">
                  <c:v>34</c:v>
                </c:pt>
                <c:pt idx="5">
                  <c:v>24</c:v>
                </c:pt>
              </c:numCache>
            </c:numRef>
          </c:val>
        </c:ser>
        <c:dLbls>
          <c:showVal val="1"/>
        </c:dLbls>
        <c:shape val="cylinder"/>
        <c:axId val="104182144"/>
        <c:axId val="104183680"/>
        <c:axId val="0"/>
      </c:bar3DChart>
      <c:catAx>
        <c:axId val="10418214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800" b="1" i="0" baseline="0"/>
            </a:pPr>
            <a:endParaRPr lang="ru-RU"/>
          </a:p>
        </c:txPr>
        <c:crossAx val="104183680"/>
        <c:crosses val="autoZero"/>
        <c:auto val="1"/>
        <c:lblAlgn val="ctr"/>
        <c:lblOffset val="100"/>
      </c:catAx>
      <c:valAx>
        <c:axId val="104183680"/>
        <c:scaling>
          <c:orientation val="minMax"/>
        </c:scaling>
        <c:axPos val="l"/>
        <c:majorGridlines/>
        <c:numFmt formatCode="General" sourceLinked="1"/>
        <c:tickLblPos val="nextTo"/>
        <c:crossAx val="10418214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237626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Итоги 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диспансеризации определенных групп взрослого населения 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201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года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149080"/>
            <a:ext cx="7512893" cy="2398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6" y="1916832"/>
          <a:ext cx="828092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1296144"/>
                <a:gridCol w="1296144"/>
                <a:gridCol w="1656184"/>
              </a:tblGrid>
              <a:tr h="3445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мужчины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женщины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Всего</a:t>
                      </a:r>
                    </a:p>
                  </a:txBody>
                  <a:tcPr/>
                </a:tc>
              </a:tr>
              <a:tr h="344509">
                <a:tc>
                  <a:txBody>
                    <a:bodyPr/>
                    <a:lstStyle/>
                    <a:p>
                      <a:r>
                        <a:rPr lang="ru-RU" dirty="0" smtClean="0"/>
                        <a:t>Низкая физическая активность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3807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6457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10264</a:t>
                      </a:r>
                      <a:r>
                        <a:rPr lang="ru-RU" dirty="0" smtClean="0"/>
                        <a:t> – 2</a:t>
                      </a:r>
                      <a:r>
                        <a:rPr lang="en-US" dirty="0" smtClean="0"/>
                        <a:t>5</a:t>
                      </a:r>
                      <a:r>
                        <a:rPr lang="ru-RU" dirty="0" smtClean="0"/>
                        <a:t>,9%</a:t>
                      </a:r>
                      <a:endParaRPr lang="ru-RU" dirty="0"/>
                    </a:p>
                  </a:txBody>
                  <a:tcPr/>
                </a:tc>
              </a:tr>
              <a:tr h="344509">
                <a:tc>
                  <a:txBody>
                    <a:bodyPr/>
                    <a:lstStyle/>
                    <a:p>
                      <a:r>
                        <a:rPr lang="ru-RU" dirty="0" smtClean="0"/>
                        <a:t>Нерациональное питание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4935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8078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13013</a:t>
                      </a:r>
                      <a:r>
                        <a:rPr lang="ru-RU" dirty="0" smtClean="0"/>
                        <a:t> – </a:t>
                      </a:r>
                      <a:r>
                        <a:rPr lang="en-US" dirty="0" smtClean="0"/>
                        <a:t>32</a:t>
                      </a:r>
                      <a:r>
                        <a:rPr lang="ru-RU" dirty="0" smtClean="0"/>
                        <a:t>,</a:t>
                      </a:r>
                      <a:r>
                        <a:rPr lang="en-US" dirty="0" smtClean="0"/>
                        <a:t>8</a:t>
                      </a:r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344509">
                <a:tc>
                  <a:txBody>
                    <a:bodyPr/>
                    <a:lstStyle/>
                    <a:p>
                      <a:r>
                        <a:rPr lang="ru-RU" dirty="0" smtClean="0"/>
                        <a:t>Избыточная</a:t>
                      </a:r>
                      <a:r>
                        <a:rPr lang="ru-RU" baseline="0" dirty="0" smtClean="0"/>
                        <a:t> масса тела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1283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2029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3312</a:t>
                      </a:r>
                      <a:r>
                        <a:rPr lang="ru-RU" dirty="0" smtClean="0"/>
                        <a:t> – </a:t>
                      </a:r>
                      <a:r>
                        <a:rPr lang="en-US" dirty="0" smtClean="0"/>
                        <a:t>8</a:t>
                      </a:r>
                      <a:r>
                        <a:rPr lang="ru-RU" dirty="0" smtClean="0"/>
                        <a:t>,</a:t>
                      </a:r>
                      <a:r>
                        <a:rPr lang="en-US" dirty="0" smtClean="0"/>
                        <a:t>3</a:t>
                      </a:r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344509">
                <a:tc>
                  <a:txBody>
                    <a:bodyPr/>
                    <a:lstStyle/>
                    <a:p>
                      <a:r>
                        <a:rPr lang="ru-RU" dirty="0" smtClean="0"/>
                        <a:t>Курение табака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879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385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</a:t>
                      </a:r>
                      <a:r>
                        <a:rPr lang="en-US" dirty="0" smtClean="0"/>
                        <a:t>264</a:t>
                      </a:r>
                      <a:r>
                        <a:rPr lang="ru-RU" dirty="0" smtClean="0"/>
                        <a:t> – </a:t>
                      </a:r>
                      <a:r>
                        <a:rPr lang="en-US" dirty="0" smtClean="0"/>
                        <a:t>3</a:t>
                      </a:r>
                      <a:r>
                        <a:rPr lang="ru-RU" dirty="0" smtClean="0"/>
                        <a:t>,</a:t>
                      </a:r>
                      <a:r>
                        <a:rPr lang="en-US" dirty="0" smtClean="0"/>
                        <a:t>2</a:t>
                      </a:r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344509">
                <a:tc>
                  <a:txBody>
                    <a:bodyPr/>
                    <a:lstStyle/>
                    <a:p>
                      <a:r>
                        <a:rPr lang="ru-RU" dirty="0" smtClean="0"/>
                        <a:t>Высокий</a:t>
                      </a:r>
                      <a:r>
                        <a:rPr lang="ru-RU" baseline="0" dirty="0" smtClean="0"/>
                        <a:t> абсолютный суммарный ССР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2582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4930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7512</a:t>
                      </a:r>
                      <a:r>
                        <a:rPr lang="ru-RU" dirty="0" smtClean="0"/>
                        <a:t> – </a:t>
                      </a:r>
                      <a:r>
                        <a:rPr lang="en-US" dirty="0" smtClean="0"/>
                        <a:t>18</a:t>
                      </a:r>
                      <a:r>
                        <a:rPr lang="ru-RU" dirty="0" smtClean="0"/>
                        <a:t>,</a:t>
                      </a:r>
                      <a:r>
                        <a:rPr lang="en-US" dirty="0" smtClean="0"/>
                        <a:t>9%</a:t>
                      </a:r>
                      <a:endParaRPr lang="ru-RU" dirty="0"/>
                    </a:p>
                  </a:txBody>
                  <a:tcPr/>
                </a:tc>
              </a:tr>
              <a:tr h="325721">
                <a:tc>
                  <a:txBody>
                    <a:bodyPr/>
                    <a:lstStyle/>
                    <a:p>
                      <a:r>
                        <a:rPr lang="ru-RU" dirty="0" smtClean="0"/>
                        <a:t>Очень высокий А С</a:t>
                      </a:r>
                      <a:r>
                        <a:rPr lang="ru-RU" baseline="0" dirty="0" smtClean="0"/>
                        <a:t>ССР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76</a:t>
                      </a:r>
                      <a:r>
                        <a:rPr lang="ru-RU" dirty="0" smtClean="0"/>
                        <a:t> – </a:t>
                      </a:r>
                      <a:r>
                        <a:rPr lang="en-US" dirty="0" smtClean="0"/>
                        <a:t>0</a:t>
                      </a:r>
                      <a:r>
                        <a:rPr lang="ru-RU" dirty="0" smtClean="0"/>
                        <a:t>,</a:t>
                      </a:r>
                      <a:r>
                        <a:rPr lang="en-US" dirty="0" smtClean="0"/>
                        <a:t>2</a:t>
                      </a:r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344509">
                <a:tc>
                  <a:txBody>
                    <a:bodyPr/>
                    <a:lstStyle/>
                    <a:p>
                      <a:r>
                        <a:rPr lang="ru-RU" dirty="0" smtClean="0"/>
                        <a:t>Повышенный уровень АД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1429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2180</a:t>
                      </a:r>
                      <a:r>
                        <a:rPr lang="ru-RU" dirty="0" smtClean="0"/>
                        <a:t> – 5,</a:t>
                      </a:r>
                      <a:r>
                        <a:rPr lang="en-US" dirty="0" smtClean="0"/>
                        <a:t>5</a:t>
                      </a:r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344509">
                <a:tc>
                  <a:txBody>
                    <a:bodyPr/>
                    <a:lstStyle/>
                    <a:p>
                      <a:r>
                        <a:rPr lang="ru-RU" dirty="0" smtClean="0"/>
                        <a:t>Отягощенная наследственность по ЗНО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279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777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1056</a:t>
                      </a:r>
                      <a:r>
                        <a:rPr lang="ru-RU" dirty="0" smtClean="0"/>
                        <a:t> – </a:t>
                      </a:r>
                      <a:r>
                        <a:rPr lang="en-US" dirty="0" smtClean="0"/>
                        <a:t>2</a:t>
                      </a:r>
                      <a:r>
                        <a:rPr lang="ru-RU" dirty="0" smtClean="0"/>
                        <a:t>,</a:t>
                      </a:r>
                      <a:r>
                        <a:rPr lang="en-US" smtClean="0"/>
                        <a:t>7</a:t>
                      </a:r>
                      <a:r>
                        <a:rPr lang="ru-RU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344509">
                <a:tc>
                  <a:txBody>
                    <a:bodyPr/>
                    <a:lstStyle/>
                    <a:p>
                      <a:r>
                        <a:rPr lang="ru-RU" dirty="0" smtClean="0"/>
                        <a:t>Гипергликемия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361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1012</a:t>
                      </a:r>
                      <a:r>
                        <a:rPr lang="ru-RU" dirty="0" smtClean="0"/>
                        <a:t> – 2,5%</a:t>
                      </a:r>
                      <a:endParaRPr lang="ru-RU" dirty="0"/>
                    </a:p>
                  </a:txBody>
                  <a:tcPr/>
                </a:tc>
              </a:tr>
              <a:tr h="34450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итого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14904 – 37.5%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24785 – 62.5%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39689</a:t>
                      </a:r>
                      <a:r>
                        <a:rPr lang="ru-RU" b="1" dirty="0" smtClean="0"/>
                        <a:t> – </a:t>
                      </a:r>
                      <a:endParaRPr lang="en-US" b="1" dirty="0" smtClean="0"/>
                    </a:p>
                    <a:p>
                      <a:pPr algn="ctr"/>
                      <a:r>
                        <a:rPr lang="ru-RU" b="1" dirty="0" smtClean="0"/>
                        <a:t>100%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47664" y="1340768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Выявленные факторы риска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1772816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Впервые выявленные заболевания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611560" y="2348880"/>
          <a:ext cx="799288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</Words>
  <Application>Microsoft Office PowerPoint</Application>
  <PresentationFormat>Экран (4:3)</PresentationFormat>
  <Paragraphs>54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Итоги  диспансеризации определенных групп взрослого населения  за 2019 года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 диспансеризации определенных групп взрослого населения  за 2019 года</dc:title>
  <dc:creator>ТолстуноваВП</dc:creator>
  <cp:lastModifiedBy>ТолстуноваВП</cp:lastModifiedBy>
  <cp:revision>1</cp:revision>
  <dcterms:created xsi:type="dcterms:W3CDTF">2020-01-29T09:54:53Z</dcterms:created>
  <dcterms:modified xsi:type="dcterms:W3CDTF">2020-01-29T09:57:17Z</dcterms:modified>
</cp:coreProperties>
</file>