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1" r:id="rId2"/>
  </p:sldMasterIdLst>
  <p:notesMasterIdLst>
    <p:notesMasterId r:id="rId25"/>
  </p:notesMasterIdLst>
  <p:sldIdLst>
    <p:sldId id="302" r:id="rId3"/>
    <p:sldId id="338" r:id="rId4"/>
    <p:sldId id="339" r:id="rId5"/>
    <p:sldId id="341" r:id="rId6"/>
    <p:sldId id="342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43" r:id="rId21"/>
    <p:sldId id="344" r:id="rId22"/>
    <p:sldId id="345" r:id="rId23"/>
    <p:sldId id="33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0000"/>
    <a:srgbClr val="CC0000"/>
    <a:srgbClr val="FF3300"/>
    <a:srgbClr val="FFFF09"/>
    <a:srgbClr val="088209"/>
    <a:srgbClr val="307ABB"/>
    <a:srgbClr val="2C77B9"/>
    <a:srgbClr val="3791D3"/>
    <a:srgbClr val="2D7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60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FAB62-C828-4694-9A30-92530B0832FB}" type="datetimeFigureOut">
              <a:rPr lang="ru-RU" smtClean="0"/>
              <a:t>07.08.2019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D067-E5ED-45C4-982E-1957FC012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953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CD2B-726A-4D04-BB42-7075F5B517C2}" type="datetime1">
              <a:rPr lang="ru-RU" smtClean="0"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076-DF6E-4F76-BFE8-D85F65985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43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6133-0ACF-46A6-ABBE-D6B775EAA564}" type="datetime1">
              <a:rPr lang="ru-RU" smtClean="0"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076-DF6E-4F76-BFE8-D85F65985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2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715E-7E70-4007-99B3-C05E456BAB85}" type="datetime1">
              <a:rPr lang="ru-RU" smtClean="0"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076-DF6E-4F76-BFE8-D85F65985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407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4C065C-980E-480E-AAC2-701D74E530C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07.08.2019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D9584-3E4E-424E-9A59-FC9AF5B007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070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69412-F318-486D-94D1-A87B4FAEAE9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07.08.2019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D9584-3E4E-424E-9A59-FC9AF5B007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630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7E49A4-7D64-4EFA-ADF7-DB944AB5AAB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07.08.2019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D9584-3E4E-424E-9A59-FC9AF5B007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9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8E84B-E63A-43D3-9807-E32373C2DFA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07.08.2019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D9584-3E4E-424E-9A59-FC9AF5B007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129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E95414-B5CE-432B-9B7C-ADD5E1CA234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07.08.2019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D9584-3E4E-424E-9A59-FC9AF5B007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540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2D760-8C7F-4981-B8C8-74F93206B1A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07.08.2019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D9584-3E4E-424E-9A59-FC9AF5B007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644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2A265-EAFA-4121-9139-3304B8BC83F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07.08.2019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D9584-3E4E-424E-9A59-FC9AF5B007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121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756218-EFDE-4CE1-A8F5-EEA976A910C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07.08.2019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D9584-3E4E-424E-9A59-FC9AF5B007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3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2400-033D-4511-B312-63E32BCA125B}" type="datetime1">
              <a:rPr lang="ru-RU" smtClean="0"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076-DF6E-4F76-BFE8-D85F65985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828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53053-91C3-4912-AEB8-8464A595135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07.08.2019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D9584-3E4E-424E-9A59-FC9AF5B007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032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6F73A-20C5-48A3-9276-9BF3B749232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07.08.2019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D9584-3E4E-424E-9A59-FC9AF5B007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628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AC6F64-0D17-4A24-A0C2-9EF5783291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07.08.2019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D9584-3E4E-424E-9A59-FC9AF5B007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178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1B34-DC5A-4389-B17F-F0D00C2F9568}" type="datetime1">
              <a:rPr lang="ru-RU" smtClean="0"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076-DF6E-4F76-BFE8-D85F65985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82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B739-A42A-4CF1-9467-2B4FE31EB16E}" type="datetime1">
              <a:rPr lang="ru-RU" smtClean="0"/>
              <a:t>07.08.2019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076-DF6E-4F76-BFE8-D85F65985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52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6E86-3837-4ACE-BD40-8A852D36B215}" type="datetime1">
              <a:rPr lang="ru-RU" smtClean="0"/>
              <a:t>07.08.2019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076-DF6E-4F76-BFE8-D85F65985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18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D8C-6D48-4357-8C1E-59CAD10DBFBD}" type="datetime1">
              <a:rPr lang="ru-RU" smtClean="0"/>
              <a:t>07.08.2019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076-DF6E-4F76-BFE8-D85F65985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59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422A-A35F-49B0-BAC8-67DEA3E78B4C}" type="datetime1">
              <a:rPr lang="ru-RU" smtClean="0"/>
              <a:t>07.08.2019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076-DF6E-4F76-BFE8-D85F65985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85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79F9-BB83-4215-BB90-0D00FC132671}" type="datetime1">
              <a:rPr lang="ru-RU" smtClean="0"/>
              <a:t>07.08.2019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076-DF6E-4F76-BFE8-D85F65985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70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A113-8544-48ED-8C98-AD8317472EB0}" type="datetime1">
              <a:rPr lang="ru-RU" smtClean="0"/>
              <a:t>07.08.2019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076-DF6E-4F76-BFE8-D85F65985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6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10765-96E1-4746-8F5E-666B678CD7F7}" type="datetime1">
              <a:rPr lang="ru-RU" smtClean="0"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19076-DF6E-4F76-BFE8-D85F65985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1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6C55C-34E5-47FE-8BF5-65E33835712E}" type="datetime1">
              <a:rPr lang="ru-RU" smtClean="0"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19076-DF6E-4F76-BFE8-D85F65985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9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182252"/>
            <a:ext cx="12192000" cy="3097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Профилактика </a:t>
            </a:r>
            <a:br>
              <a:rPr lang="ru-RU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младенческой смертности</a:t>
            </a:r>
            <a:endParaRPr lang="ru-RU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0338" y="0"/>
            <a:ext cx="0" cy="6858000"/>
          </a:xfrm>
          <a:prstGeom prst="line">
            <a:avLst/>
          </a:prstGeom>
          <a:ln w="127000" cmpd="thickThin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2243097" y="0"/>
            <a:ext cx="0" cy="6858000"/>
          </a:xfrm>
          <a:prstGeom prst="line">
            <a:avLst/>
          </a:prstGeom>
          <a:ln w="127000" cmpd="thickThin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694" y="4079636"/>
            <a:ext cx="8946363" cy="222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2161" y="781897"/>
            <a:ext cx="121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endParaRPr lang="ru-RU" sz="70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7291" y="3982882"/>
            <a:ext cx="55090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Лучше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если первые полгода ребенок будет спать в одной с вами комнате. </a:t>
            </a:r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кладите ребенка спать с собой в постель - это увеличивает риск СВСМ даже у некурящих матерей.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Укладывание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младенца с собой в кровать так же может привести к удушению, перекрыванию дыхательных путей, придавливанию ребенка.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284686" y="0"/>
            <a:ext cx="5907314" cy="6858000"/>
            <a:chOff x="6284686" y="0"/>
            <a:chExt cx="5907314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84686" y="0"/>
              <a:ext cx="590731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03067" y="314011"/>
              <a:ext cx="5270549" cy="6229977"/>
            </a:xfrm>
            <a:prstGeom prst="rect">
              <a:avLst/>
            </a:prstGeom>
            <a:noFill/>
            <a:ln w="539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27292" y="2101721"/>
            <a:ext cx="55090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Спите в одной комнате, но не в одной кровати! </a:t>
            </a: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7805" y="1089674"/>
            <a:ext cx="2176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</a:t>
            </a:r>
            <a:endParaRPr lang="ru-RU" sz="3000" b="1" dirty="0">
              <a:ln w="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70338" y="0"/>
            <a:ext cx="3471023" cy="6858000"/>
            <a:chOff x="70338" y="0"/>
            <a:chExt cx="3471023" cy="685800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07805" y="728081"/>
              <a:ext cx="3433556" cy="1032353"/>
              <a:chOff x="107805" y="728081"/>
              <a:chExt cx="3433556" cy="1032353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23221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H="1">
                <a:off x="107805" y="1743343"/>
                <a:ext cx="225246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H="1">
                <a:off x="2284407" y="767428"/>
                <a:ext cx="121948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35413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Прямая соединительная линия 19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4" t="-178" r="5501" b="178"/>
          <a:stretch/>
        </p:blipFill>
        <p:spPr>
          <a:xfrm>
            <a:off x="6906069" y="599399"/>
            <a:ext cx="4664543" cy="56592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9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2161" y="781897"/>
            <a:ext cx="121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endParaRPr lang="ru-RU" sz="70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7291" y="2141709"/>
            <a:ext cx="5350511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перегревайте </a:t>
            </a:r>
            <a:r>
              <a:rPr lang="ru-RU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ребенка</a:t>
            </a:r>
            <a:endParaRPr lang="en-US" sz="40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Чтобы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перегреть ребенка, пока он спит, одевайте его так, чтобы на нем было на один слой одежды больше, чем взрослый человек надел бы в данном помещении для того, чтобы чувствовать себя комфортно.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Следите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симптомами перегревания, такими как капли пота, влажные волосы.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накрывайте лицо ребенка шапкой или капюшоном.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ваш ребенок доношенный, через несколько дней после рождения ему вообще не нужен чепчик дома.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284686" y="0"/>
            <a:ext cx="5907314" cy="6858000"/>
            <a:chOff x="6284686" y="0"/>
            <a:chExt cx="5907314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84686" y="0"/>
              <a:ext cx="590731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03067" y="314011"/>
              <a:ext cx="5270549" cy="6229977"/>
            </a:xfrm>
            <a:prstGeom prst="rect">
              <a:avLst/>
            </a:prstGeom>
            <a:noFill/>
            <a:ln w="539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07805" y="1089674"/>
            <a:ext cx="2176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</a:t>
            </a:r>
            <a:endParaRPr lang="ru-RU" sz="3000" b="1" dirty="0">
              <a:ln w="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70338" y="0"/>
            <a:ext cx="3471023" cy="6858000"/>
            <a:chOff x="70338" y="0"/>
            <a:chExt cx="3471023" cy="685800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07805" y="728081"/>
              <a:ext cx="3433556" cy="1032353"/>
              <a:chOff x="107805" y="728081"/>
              <a:chExt cx="3433556" cy="1032353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23221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H="1">
                <a:off x="107805" y="1743343"/>
                <a:ext cx="225246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H="1">
                <a:off x="2284407" y="767428"/>
                <a:ext cx="121948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35413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Прямая соединительная линия 19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" t="8064" r="216" b="3573"/>
          <a:stretch/>
        </p:blipFill>
        <p:spPr>
          <a:xfrm>
            <a:off x="6916341" y="3486777"/>
            <a:ext cx="4644000" cy="27330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9"/>
          <a:stretch/>
        </p:blipFill>
        <p:spPr>
          <a:xfrm>
            <a:off x="6916341" y="626548"/>
            <a:ext cx="4644000" cy="273965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54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2161" y="781897"/>
            <a:ext cx="121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endParaRPr lang="ru-RU" sz="70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7290" y="2078256"/>
            <a:ext cx="531349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Встаньте на учет по беременности и соблюдайте предписания </a:t>
            </a:r>
            <a:r>
              <a:rPr lang="ru-RU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врача </a:t>
            </a:r>
          </a:p>
          <a:p>
            <a:pPr algn="just"/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Тщательный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внимательный дородовый уход важен для защиты здоровья вашего будущего ребенка, снижения риска преждевременных родов и рождения ребенка с очень низкой массой тела (оба - факторы риска СВСМ). </a:t>
            </a:r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Выполняйте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 назначения врача во время беременности, как в плане обследования, так и в плане лечения.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284686" y="0"/>
            <a:ext cx="5907314" cy="6858000"/>
            <a:chOff x="6284686" y="0"/>
            <a:chExt cx="5907314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84686" y="0"/>
              <a:ext cx="590731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03067" y="314011"/>
              <a:ext cx="5270549" cy="6229977"/>
            </a:xfrm>
            <a:prstGeom prst="rect">
              <a:avLst/>
            </a:prstGeom>
            <a:noFill/>
            <a:ln w="539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1"/>
          <a:stretch/>
        </p:blipFill>
        <p:spPr>
          <a:xfrm>
            <a:off x="6903741" y="560062"/>
            <a:ext cx="4669200" cy="27759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1" b="7162"/>
          <a:stretch/>
        </p:blipFill>
        <p:spPr>
          <a:xfrm>
            <a:off x="6903741" y="3464527"/>
            <a:ext cx="4669200" cy="276329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7805" y="1089674"/>
            <a:ext cx="2176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</a:t>
            </a:r>
            <a:endParaRPr lang="ru-RU" sz="3000" b="1" dirty="0">
              <a:ln w="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70338" y="0"/>
            <a:ext cx="3471023" cy="6858000"/>
            <a:chOff x="70338" y="0"/>
            <a:chExt cx="3471023" cy="685800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07805" y="728081"/>
              <a:ext cx="3433556" cy="1032353"/>
              <a:chOff x="107805" y="728081"/>
              <a:chExt cx="3433556" cy="1032353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23221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H="1">
                <a:off x="107805" y="1743343"/>
                <a:ext cx="225246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H="1">
                <a:off x="2284407" y="767428"/>
                <a:ext cx="121948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35413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Прямая соединительная линия 19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864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2161" y="781897"/>
            <a:ext cx="121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70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7291" y="2051119"/>
            <a:ext cx="536110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курите! </a:t>
            </a:r>
            <a:endParaRPr lang="ru-RU" sz="50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Практически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 исследования определили, что курение во время беременности повышает риск СВСМ.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284686" y="0"/>
            <a:ext cx="5907314" cy="6858000"/>
            <a:chOff x="6284686" y="0"/>
            <a:chExt cx="5907314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84686" y="0"/>
              <a:ext cx="590731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03067" y="314011"/>
              <a:ext cx="5270549" cy="6229977"/>
            </a:xfrm>
            <a:prstGeom prst="rect">
              <a:avLst/>
            </a:prstGeom>
            <a:noFill/>
            <a:ln w="539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Овал 6"/>
          <p:cNvSpPr/>
          <p:nvPr/>
        </p:nvSpPr>
        <p:spPr>
          <a:xfrm>
            <a:off x="7066945" y="1169457"/>
            <a:ext cx="4408874" cy="44088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62" y="1089674"/>
            <a:ext cx="4568441" cy="4568441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07805" y="1089674"/>
            <a:ext cx="2176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</a:t>
            </a:r>
            <a:endParaRPr lang="ru-RU" sz="3000" b="1" dirty="0">
              <a:ln w="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70338" y="0"/>
            <a:ext cx="3471023" cy="6858000"/>
            <a:chOff x="70338" y="0"/>
            <a:chExt cx="3471023" cy="6858000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107805" y="728081"/>
              <a:ext cx="3433556" cy="1032353"/>
              <a:chOff x="107805" y="728081"/>
              <a:chExt cx="3433556" cy="1032353"/>
            </a:xfrm>
          </p:grpSpPr>
          <p:cxnSp>
            <p:nvCxnSpPr>
              <p:cNvPr id="30" name="Прямая соединительная линия 29"/>
              <p:cNvCxnSpPr/>
              <p:nvPr/>
            </p:nvCxnSpPr>
            <p:spPr>
              <a:xfrm flipV="1">
                <a:off x="23221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flipH="1">
                <a:off x="107805" y="1743343"/>
                <a:ext cx="225246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flipH="1">
                <a:off x="2284407" y="767428"/>
                <a:ext cx="121948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flipV="1">
                <a:off x="35413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Прямая соединительная линия 28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307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2161" y="781897"/>
            <a:ext cx="121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endParaRPr lang="ru-RU" sz="70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7291" y="2313189"/>
            <a:ext cx="53611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употребляйте алкоголь и запрещенные вещества во время беременности</a:t>
            </a:r>
            <a:r>
              <a:rPr lang="ru-RU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</a:t>
            </a:r>
          </a:p>
          <a:p>
            <a:pPr algn="just"/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Употребление алкоголя и запрещенных веществ - это факторы риска СВСМ. И, безусловно, эти факторы могут в значительной мере отразиться на здоровье вашего будущего ребенка.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284686" y="0"/>
            <a:ext cx="5907314" cy="6858000"/>
            <a:chOff x="6284686" y="0"/>
            <a:chExt cx="5907314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84686" y="0"/>
              <a:ext cx="590731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03067" y="314011"/>
              <a:ext cx="5270549" cy="6229977"/>
            </a:xfrm>
            <a:prstGeom prst="rect">
              <a:avLst/>
            </a:prstGeom>
            <a:noFill/>
            <a:ln w="539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489" y="1125414"/>
            <a:ext cx="4607169" cy="460716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07805" y="1089674"/>
            <a:ext cx="2176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</a:t>
            </a:r>
            <a:endParaRPr lang="ru-RU" sz="3000" b="1" dirty="0">
              <a:ln w="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70338" y="0"/>
            <a:ext cx="3471023" cy="6858000"/>
            <a:chOff x="70338" y="0"/>
            <a:chExt cx="3471023" cy="6858000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107805" y="728081"/>
              <a:ext cx="3433556" cy="1032353"/>
              <a:chOff x="107805" y="728081"/>
              <a:chExt cx="3433556" cy="1032353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 flipV="1">
                <a:off x="23221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H="1">
                <a:off x="107805" y="1743343"/>
                <a:ext cx="225246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2284407" y="767428"/>
                <a:ext cx="121948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flipV="1">
                <a:off x="35413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Прямая соединительная линия 20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9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6284686" y="3"/>
            <a:ext cx="5907314" cy="6858000"/>
            <a:chOff x="6284686" y="0"/>
            <a:chExt cx="5907314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84686" y="0"/>
              <a:ext cx="590731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03067" y="314011"/>
              <a:ext cx="5270549" cy="6229977"/>
            </a:xfrm>
            <a:prstGeom prst="rect">
              <a:avLst/>
            </a:prstGeom>
            <a:noFill/>
            <a:ln w="539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322161" y="781897"/>
            <a:ext cx="121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ru-RU" sz="70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7291" y="2270689"/>
            <a:ext cx="5384053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Берегите ребенка от сигаретного дыма</a:t>
            </a:r>
            <a:r>
              <a:rPr lang="ru-RU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</a:t>
            </a:r>
            <a:endParaRPr lang="en-US" sz="40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Сохраняйте воздух в доме, машине и любом другом месте свободным от сигаретного дыма.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кто-то из близких курит, убедитесь, что они делают это за пределами дома, квартиры.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 сами курите, то лучше всего бросить эту вредную привычку.</a:t>
            </a:r>
          </a:p>
        </p:txBody>
      </p:sp>
      <p:sp>
        <p:nvSpPr>
          <p:cNvPr id="17" name="Овал 16"/>
          <p:cNvSpPr/>
          <p:nvPr/>
        </p:nvSpPr>
        <p:spPr>
          <a:xfrm>
            <a:off x="6983715" y="1143002"/>
            <a:ext cx="4572000" cy="4572000"/>
          </a:xfrm>
          <a:prstGeom prst="ellipse">
            <a:avLst/>
          </a:prstGeom>
          <a:solidFill>
            <a:schemeClr val="bg1"/>
          </a:solidFill>
          <a:ln w="317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7532358" y="1788484"/>
            <a:ext cx="2933097" cy="3636808"/>
            <a:chOff x="4804314" y="781898"/>
            <a:chExt cx="3901559" cy="483762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86446">
              <a:off x="6000773" y="781898"/>
              <a:ext cx="2705100" cy="3810000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4314" y="1989589"/>
              <a:ext cx="3629932" cy="3629932"/>
            </a:xfrm>
            <a:prstGeom prst="rect">
              <a:avLst/>
            </a:prstGeom>
          </p:spPr>
        </p:pic>
      </p:grpSp>
      <p:cxnSp>
        <p:nvCxnSpPr>
          <p:cNvPr id="20" name="Прямая соединительная линия 19"/>
          <p:cNvCxnSpPr/>
          <p:nvPr/>
        </p:nvCxnSpPr>
        <p:spPr>
          <a:xfrm flipH="1">
            <a:off x="7831213" y="1587409"/>
            <a:ext cx="2903381" cy="3547299"/>
          </a:xfrm>
          <a:prstGeom prst="line">
            <a:avLst/>
          </a:prstGeom>
          <a:ln w="317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07805" y="1089674"/>
            <a:ext cx="2176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</a:t>
            </a:r>
            <a:endParaRPr lang="ru-RU" sz="3000" b="1" dirty="0">
              <a:ln w="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70338" y="0"/>
            <a:ext cx="3471023" cy="6858000"/>
            <a:chOff x="70338" y="0"/>
            <a:chExt cx="3471023" cy="6858000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107805" y="728081"/>
              <a:ext cx="3433556" cy="1032353"/>
              <a:chOff x="107805" y="728081"/>
              <a:chExt cx="3433556" cy="1032353"/>
            </a:xfrm>
          </p:grpSpPr>
          <p:cxnSp>
            <p:nvCxnSpPr>
              <p:cNvPr id="27" name="Прямая соединительная линия 26"/>
              <p:cNvCxnSpPr/>
              <p:nvPr/>
            </p:nvCxnSpPr>
            <p:spPr>
              <a:xfrm flipV="1">
                <a:off x="23221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flipH="1">
                <a:off x="107805" y="1743343"/>
                <a:ext cx="225246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flipH="1">
                <a:off x="2284407" y="767428"/>
                <a:ext cx="121948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 flipV="1">
                <a:off x="35413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Прямая соединительная линия 25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72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2161" y="781897"/>
            <a:ext cx="121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ru-RU" sz="70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7291" y="2232144"/>
            <a:ext cx="5410801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Вакцинируйте ребенка</a:t>
            </a:r>
            <a:r>
              <a:rPr lang="ru-RU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</a:t>
            </a:r>
            <a:endParaRPr lang="en-US" sz="40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Иммунопрофилактика инфекционных болезней путем вакцинации в соответствии с рекомендованным графиком может снизить риск СВСМ до 50%.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Недоношенным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детям и детям, перенесшим патологические состояния во время родов и в период новорожденности (первые 28 дней жизни), могут быть показаны дополнительные иммунопрофилактические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мероприятия.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Проконсультируйтесь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этому вопросу с врачами - неонатологами отделениям патологии новорожденных или участковым педиатром.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284686" y="0"/>
            <a:ext cx="5907314" cy="6858000"/>
            <a:chOff x="6284686" y="0"/>
            <a:chExt cx="5907314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84686" y="0"/>
              <a:ext cx="590731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03067" y="314011"/>
              <a:ext cx="5270549" cy="6229977"/>
            </a:xfrm>
            <a:prstGeom prst="rect">
              <a:avLst/>
            </a:prstGeom>
            <a:noFill/>
            <a:ln w="539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9" t="2576" r="31109" b="6173"/>
          <a:stretch/>
        </p:blipFill>
        <p:spPr>
          <a:xfrm>
            <a:off x="6903741" y="599268"/>
            <a:ext cx="4669200" cy="565946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7805" y="1089674"/>
            <a:ext cx="2176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</a:t>
            </a:r>
            <a:endParaRPr lang="ru-RU" sz="3000" b="1" dirty="0">
              <a:ln w="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70338" y="0"/>
            <a:ext cx="3471023" cy="6858000"/>
            <a:chOff x="70338" y="0"/>
            <a:chExt cx="3471023" cy="685800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07805" y="728081"/>
              <a:ext cx="3433556" cy="1032353"/>
              <a:chOff x="107805" y="728081"/>
              <a:chExt cx="3433556" cy="1032353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23221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H="1">
                <a:off x="107805" y="1743343"/>
                <a:ext cx="225246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H="1">
                <a:off x="2284407" y="767428"/>
                <a:ext cx="121948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35413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Прямая соединительная линия 19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377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2161" y="781897"/>
            <a:ext cx="121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ru-RU" sz="70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7291" y="2193832"/>
            <a:ext cx="550905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Кормите грудью, если </a:t>
            </a:r>
            <a:r>
              <a:rPr lang="ru-RU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можете</a:t>
            </a:r>
            <a:endParaRPr lang="ru-RU" sz="4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Исключительно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грудное вскармливание в течение 4-6 месяцев снижает этот риск СВСМ примерно на 70%.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284686" y="0"/>
            <a:ext cx="5907314" cy="6858000"/>
            <a:chOff x="6284686" y="0"/>
            <a:chExt cx="5907314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84686" y="0"/>
              <a:ext cx="590731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03067" y="314011"/>
              <a:ext cx="5270549" cy="6229977"/>
            </a:xfrm>
            <a:prstGeom prst="rect">
              <a:avLst/>
            </a:prstGeom>
            <a:noFill/>
            <a:ln w="539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3" r="33090"/>
          <a:stretch/>
        </p:blipFill>
        <p:spPr>
          <a:xfrm>
            <a:off x="6907123" y="599399"/>
            <a:ext cx="4662435" cy="56592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7805" y="1089674"/>
            <a:ext cx="2176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</a:t>
            </a:r>
            <a:endParaRPr lang="ru-RU" sz="3000" b="1" dirty="0">
              <a:ln w="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70338" y="0"/>
            <a:ext cx="3471023" cy="6858000"/>
            <a:chOff x="70338" y="0"/>
            <a:chExt cx="3471023" cy="685800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07805" y="728081"/>
              <a:ext cx="3433556" cy="1032353"/>
              <a:chOff x="107805" y="728081"/>
              <a:chExt cx="3433556" cy="1032353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23221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H="1">
                <a:off x="107805" y="1743343"/>
                <a:ext cx="225246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H="1">
                <a:off x="2284407" y="767428"/>
                <a:ext cx="121948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35413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Прямая соединительная линия 19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3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805" y="1089674"/>
            <a:ext cx="2176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</a:t>
            </a:r>
            <a:endParaRPr lang="ru-RU" sz="3000" b="1" dirty="0">
              <a:ln w="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22161" y="781897"/>
            <a:ext cx="121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ru-RU" sz="70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7291" y="2076152"/>
            <a:ext cx="550905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Предложите ребенку соску, когда укладываете </a:t>
            </a:r>
            <a:r>
              <a:rPr lang="ru-RU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спать</a:t>
            </a:r>
            <a:endParaRPr lang="ru-RU" sz="3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Точный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 этой меры в настоящее время не определен,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тем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неменее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учитывая такую взаимосвязь, рекомендуется давать ребенку пустышку при укладывании спать в течение первого года жизни.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 время сна ребенок выронил соску, не нужно пытаться засунуть ее обратно.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заставляйте ребенка сосать пустышку, если он этого не хочет.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используйте пустышку, пока грудное вскармливание не установится хорошо.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правило, на это уходит 3-4 недели после родов.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284686" y="0"/>
            <a:ext cx="5907314" cy="6858000"/>
            <a:chOff x="6284686" y="0"/>
            <a:chExt cx="5907314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84686" y="0"/>
              <a:ext cx="590731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03067" y="314011"/>
              <a:ext cx="5270549" cy="6229977"/>
            </a:xfrm>
            <a:prstGeom prst="rect">
              <a:avLst/>
            </a:prstGeom>
            <a:noFill/>
            <a:ln w="539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"/>
          <a:stretch/>
        </p:blipFill>
        <p:spPr>
          <a:xfrm>
            <a:off x="6903741" y="617026"/>
            <a:ext cx="4669200" cy="27893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"/>
          <a:stretch/>
        </p:blipFill>
        <p:spPr>
          <a:xfrm>
            <a:off x="6903741" y="3476729"/>
            <a:ext cx="4669200" cy="2753789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70338" y="0"/>
            <a:ext cx="3471023" cy="6858000"/>
            <a:chOff x="70338" y="0"/>
            <a:chExt cx="3471023" cy="685800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07805" y="728081"/>
              <a:ext cx="3433556" cy="1032353"/>
              <a:chOff x="107805" y="728081"/>
              <a:chExt cx="3433556" cy="1032353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 flipV="1">
                <a:off x="23221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flipH="1">
                <a:off x="107805" y="1743343"/>
                <a:ext cx="225246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flipH="1">
                <a:off x="2284407" y="767428"/>
                <a:ext cx="121948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V="1">
                <a:off x="35413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Прямая соединительная линия 18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8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с двумя скругленными соседними углами 42"/>
          <p:cNvSpPr/>
          <p:nvPr/>
        </p:nvSpPr>
        <p:spPr>
          <a:xfrm rot="5400000">
            <a:off x="5535188" y="-1991943"/>
            <a:ext cx="730164" cy="11584927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с двумя скругленными соседними углами 41"/>
          <p:cNvSpPr/>
          <p:nvPr/>
        </p:nvSpPr>
        <p:spPr>
          <a:xfrm rot="5400000">
            <a:off x="5440933" y="-1018292"/>
            <a:ext cx="918672" cy="11584927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с двумя скругленными соседними углами 40"/>
          <p:cNvSpPr/>
          <p:nvPr/>
        </p:nvSpPr>
        <p:spPr>
          <a:xfrm rot="5400000">
            <a:off x="5440933" y="61140"/>
            <a:ext cx="918672" cy="11584927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с двумя скругленными соседними углами 39"/>
          <p:cNvSpPr/>
          <p:nvPr/>
        </p:nvSpPr>
        <p:spPr>
          <a:xfrm rot="5400000">
            <a:off x="5440932" y="-2947094"/>
            <a:ext cx="918672" cy="11584927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968246" y="695146"/>
            <a:ext cx="5647116" cy="1062907"/>
          </a:xfrm>
          <a:prstGeom prst="rect">
            <a:avLst/>
          </a:pr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1547" y="2386032"/>
            <a:ext cx="11267878" cy="39703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Пеленание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умеренно ограничивает подвижность ребенка, создает определенное чувство комфорта и безопасности. Однако следует помнить, что излишнее или слишком тугое пеленание может привести к перегреванию ребенка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Вы пеленаете ребенка, используйте тонкие одеяла и убедитесь, что в комнате не слишком жарко. И, конечно же, никогда не кладите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запеленованного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ребенка на живот. 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Когда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ребенок подрастает, он начинает пытаться перевернуться или может выбраться из пеленок.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этом случае лучше перестать его пеленать, так как это может привести к небезопасным перетяжкам пеленками или закрыванию лица. 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вопросам профилактики Синдрома Внезапной Смерти Младенца Вы можете проконсультироваться у своего участкового педиатра или врача - неонатолога, который занимался выхаживанием Вашего ребенка в периоде новорожденности.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427290" y="695146"/>
            <a:ext cx="11265442" cy="1065288"/>
            <a:chOff x="427290" y="695146"/>
            <a:chExt cx="11265442" cy="106528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5930780" y="728081"/>
              <a:ext cx="0" cy="1032353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 flipV="1">
              <a:off x="427290" y="1743343"/>
              <a:ext cx="5542639" cy="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5894530" y="695146"/>
              <a:ext cx="5798202" cy="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11654511" y="725700"/>
              <a:ext cx="0" cy="1032353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70338" y="0"/>
            <a:ext cx="2289927" cy="6858000"/>
            <a:chOff x="70338" y="0"/>
            <a:chExt cx="2289927" cy="6858000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107805" y="1743343"/>
              <a:ext cx="2252460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Прямоугольник 21"/>
          <p:cNvSpPr/>
          <p:nvPr/>
        </p:nvSpPr>
        <p:spPr>
          <a:xfrm>
            <a:off x="107805" y="930605"/>
            <a:ext cx="5822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Можно ли пеленать ребенка?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59633" y="780211"/>
            <a:ext cx="5466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100"/>
              </a:spcBef>
              <a:spcAft>
                <a:spcPts val="1665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Пеленание может помочь предотвратить СВСМ. В этом случае, ребенку легче оставаться на спине во время сна. 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41831" y="1187499"/>
            <a:ext cx="572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Синдром внезапной смерти младенца (далее - СВСМ)</a:t>
            </a:r>
            <a:endParaRPr lang="ru-RU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смерть детей от внешних причин - ведущие причины смерти детей</a:t>
            </a:r>
            <a:endParaRPr lang="ru-RU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700" algn="ctr">
              <a:spcAft>
                <a:spcPts val="1500"/>
              </a:spcAft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1 месяца до 1 года.</a:t>
            </a:r>
            <a:endParaRPr lang="ru-RU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833" y="3650537"/>
            <a:ext cx="572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9900" algn="just">
              <a:spcBef>
                <a:spcPts val="2100"/>
              </a:spcBef>
              <a:spcAft>
                <a:spcPts val="1665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Синдром внезапной смерти младенца - это не заболевание и не болезненное состояние. Тот факт, что это случается без предупреждения, без каких-либо предпосылок, делает синдром внезапной смерти младенца тяжелым, невыносимым испытанием для родителей.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6" r="3198"/>
          <a:stretch/>
        </p:blipFill>
        <p:spPr>
          <a:xfrm>
            <a:off x="6397951" y="0"/>
            <a:ext cx="579404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0338" y="0"/>
            <a:ext cx="0" cy="6858000"/>
          </a:xfrm>
          <a:prstGeom prst="line">
            <a:avLst/>
          </a:prstGeom>
          <a:ln w="127000" cmpd="thickThin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1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7605" y="1777105"/>
            <a:ext cx="11265813" cy="1026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защитит Вашего ребенка от травм в случае автомобильной аварии. Не думайте, что если Вы строго соблюдаете правила дорожного движения, то Вам ничего не угрожает, есть другие, менее опытные участники дорожного движения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27290" y="695146"/>
            <a:ext cx="11265442" cy="2108522"/>
            <a:chOff x="427290" y="695146"/>
            <a:chExt cx="11265442" cy="210852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5930780" y="728081"/>
              <a:ext cx="0" cy="1032353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 flipV="1">
              <a:off x="427290" y="1743343"/>
              <a:ext cx="5542639" cy="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5894530" y="695146"/>
              <a:ext cx="5798202" cy="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11654511" y="725701"/>
              <a:ext cx="0" cy="2077967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70338" y="0"/>
            <a:ext cx="2289927" cy="6858000"/>
            <a:chOff x="70338" y="0"/>
            <a:chExt cx="2289927" cy="6858000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107805" y="1743343"/>
              <a:ext cx="2252460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Прямоугольник 21"/>
          <p:cNvSpPr/>
          <p:nvPr/>
        </p:nvSpPr>
        <p:spPr>
          <a:xfrm>
            <a:off x="107805" y="930605"/>
            <a:ext cx="5822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Безопасность в 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автомобиле</a:t>
            </a: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0390" y="3403690"/>
            <a:ext cx="54601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100"/>
              </a:spcBef>
              <a:spcAft>
                <a:spcPts val="1665"/>
              </a:spcAft>
            </a:pPr>
            <a:r>
              <a:rPr lang="ru-RU" sz="3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Никогда не оставляйте ребенка одного без присмотра в автомобиле даже если Вы планируете отойти ненадолго, возьмите ребенка с </a:t>
            </a:r>
            <a:r>
              <a:rPr lang="ru-RU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собой</a:t>
            </a:r>
            <a:endParaRPr lang="ru-RU" sz="3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68246" y="779544"/>
            <a:ext cx="5505173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Вы планируете перевозить Вашего ребенка в автомобиле, обязательно используйте специальную люльку для перевозки младенцев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968246" y="685622"/>
            <a:ext cx="5647116" cy="1062907"/>
          </a:xfrm>
          <a:prstGeom prst="rect">
            <a:avLst/>
          </a:pr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0338" y="1748796"/>
            <a:ext cx="11545024" cy="1062907"/>
          </a:xfrm>
          <a:prstGeom prst="rect">
            <a:avLst/>
          </a:pr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208" y="2943846"/>
            <a:ext cx="3914154" cy="391415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50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5968246" y="695146"/>
            <a:ext cx="5647116" cy="1062907"/>
          </a:xfrm>
          <a:prstGeom prst="rect">
            <a:avLst/>
          </a:pr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99079" y="966042"/>
            <a:ext cx="5235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100"/>
              </a:spcBef>
              <a:spcAft>
                <a:spcPts val="1665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последнее время участились случаи смерти детей от утопления во время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купания.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27290" y="695146"/>
            <a:ext cx="11265442" cy="1065288"/>
            <a:chOff x="427290" y="695146"/>
            <a:chExt cx="11265442" cy="106528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5930780" y="728081"/>
              <a:ext cx="0" cy="1032353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 flipV="1">
              <a:off x="427290" y="1724295"/>
              <a:ext cx="5542639" cy="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5894530" y="695146"/>
              <a:ext cx="5798202" cy="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11654511" y="725700"/>
              <a:ext cx="0" cy="1032353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70338" y="0"/>
            <a:ext cx="2289927" cy="6858000"/>
            <a:chOff x="70338" y="0"/>
            <a:chExt cx="2289927" cy="6858000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107805" y="1743343"/>
              <a:ext cx="2252460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Прямоугольник 21"/>
          <p:cNvSpPr/>
          <p:nvPr/>
        </p:nvSpPr>
        <p:spPr>
          <a:xfrm>
            <a:off x="107805" y="930605"/>
            <a:ext cx="5822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Безопасность при купании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234035" y="3565359"/>
            <a:ext cx="54601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100"/>
              </a:spcBef>
              <a:spcAft>
                <a:spcPts val="1665"/>
              </a:spcAft>
            </a:pPr>
            <a:r>
              <a:rPr lang="ru-RU" sz="3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Никогда не оставляйте ребенка без присмотра во время </a:t>
            </a:r>
            <a:r>
              <a:rPr lang="ru-RU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купания</a:t>
            </a:r>
            <a:endParaRPr lang="ru-RU" sz="3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208" y="2943846"/>
            <a:ext cx="3914154" cy="391415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02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536700" y="2686672"/>
            <a:ext cx="9182100" cy="135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701" y="1973885"/>
            <a:ext cx="9182100" cy="2784475"/>
          </a:xfrm>
        </p:spPr>
        <p:txBody>
          <a:bodyPr>
            <a:noAutofit/>
          </a:bodyPr>
          <a:lstStyle/>
          <a:p>
            <a:pPr lvl="0" algn="ctr"/>
            <a:r>
              <a:rPr lang="ru-RU" sz="6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0338" y="0"/>
            <a:ext cx="1466362" cy="6858000"/>
            <a:chOff x="70338" y="0"/>
            <a:chExt cx="1466362" cy="6858000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107805" y="3369565"/>
              <a:ext cx="1428895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55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89291" y="2466830"/>
            <a:ext cx="5600540" cy="923330"/>
          </a:xfrm>
          <a:prstGeom prst="rect">
            <a:avLst/>
          </a:prstGeom>
          <a:solidFill>
            <a:schemeClr val="accent2">
              <a:alpha val="12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Большинство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экспертов считают, что этому синдрому подвержены дети, у которых есть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ряд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факторов уязвимости: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Прямая соединительная линия 46"/>
          <p:cNvCxnSpPr>
            <a:stCxn id="37" idx="5"/>
          </p:cNvCxnSpPr>
          <p:nvPr/>
        </p:nvCxnSpPr>
        <p:spPr>
          <a:xfrm>
            <a:off x="1603744" y="3441089"/>
            <a:ext cx="1412600" cy="895694"/>
          </a:xfrm>
          <a:prstGeom prst="line">
            <a:avLst/>
          </a:prstGeom>
          <a:ln>
            <a:solidFill>
              <a:srgbClr val="CC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38" idx="7"/>
          </p:cNvCxnSpPr>
          <p:nvPr/>
        </p:nvCxnSpPr>
        <p:spPr>
          <a:xfrm flipV="1">
            <a:off x="1603744" y="4336783"/>
            <a:ext cx="1412600" cy="976725"/>
          </a:xfrm>
          <a:prstGeom prst="line">
            <a:avLst/>
          </a:prstGeom>
          <a:ln>
            <a:solidFill>
              <a:srgbClr val="CC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endCxn id="39" idx="1"/>
          </p:cNvCxnSpPr>
          <p:nvPr/>
        </p:nvCxnSpPr>
        <p:spPr>
          <a:xfrm>
            <a:off x="3016344" y="4336783"/>
            <a:ext cx="1416982" cy="976725"/>
          </a:xfrm>
          <a:prstGeom prst="line">
            <a:avLst/>
          </a:prstGeom>
          <a:ln>
            <a:solidFill>
              <a:srgbClr val="CC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endCxn id="36" idx="3"/>
          </p:cNvCxnSpPr>
          <p:nvPr/>
        </p:nvCxnSpPr>
        <p:spPr>
          <a:xfrm flipV="1">
            <a:off x="3016344" y="3441089"/>
            <a:ext cx="1416982" cy="895693"/>
          </a:xfrm>
          <a:prstGeom prst="line">
            <a:avLst/>
          </a:prstGeom>
          <a:ln>
            <a:solidFill>
              <a:srgbClr val="CC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968246" y="703000"/>
            <a:ext cx="5647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Ученые исследовали большое число случаев синдрома внезапной смерти младенцев за последние 40 лет, но до сих пор четкий ответ на этот вопрос не найден.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805" y="737092"/>
            <a:ext cx="5822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 вызывает синдром 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внезапной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смерти?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34385" y="3451266"/>
            <a:ext cx="6096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незрелость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ненормальная работа сердца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заболевания дыхательной системы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незрелость системы пробуждения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малая масса тела при рождении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сон на животе или на мягкой кровати во время критического периода их развития.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6189292" y="3390160"/>
            <a:ext cx="5600539" cy="2529704"/>
            <a:chOff x="6189292" y="3390160"/>
            <a:chExt cx="5600539" cy="2529704"/>
          </a:xfrm>
          <a:solidFill>
            <a:schemeClr val="accent2"/>
          </a:solidFill>
        </p:grpSpPr>
        <p:sp>
          <p:nvSpPr>
            <p:cNvPr id="14" name="Овал 13"/>
            <p:cNvSpPr/>
            <p:nvPr/>
          </p:nvSpPr>
          <p:spPr>
            <a:xfrm>
              <a:off x="6395103" y="3623417"/>
              <a:ext cx="239282" cy="239282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6395103" y="4034850"/>
              <a:ext cx="239282" cy="239282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395103" y="4446283"/>
              <a:ext cx="239282" cy="239282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395103" y="4857716"/>
              <a:ext cx="239282" cy="239282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6395103" y="5269149"/>
              <a:ext cx="239282" cy="239282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6395103" y="5680582"/>
              <a:ext cx="239282" cy="239282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6514744" y="3390160"/>
              <a:ext cx="0" cy="2529704"/>
            </a:xfrm>
            <a:prstGeom prst="line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6189292" y="3390160"/>
              <a:ext cx="5600539" cy="0"/>
            </a:xfrm>
            <a:prstGeom prst="line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601" y="2542677"/>
            <a:ext cx="1558993" cy="98497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87"/>
          <a:stretch/>
        </p:blipFill>
        <p:spPr>
          <a:xfrm>
            <a:off x="556415" y="5291106"/>
            <a:ext cx="1049256" cy="109020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898" y="5269149"/>
            <a:ext cx="1101460" cy="110146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0" b="899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77" y="2459502"/>
            <a:ext cx="1353789" cy="1104015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4216816" y="2179177"/>
            <a:ext cx="1478422" cy="1478422"/>
          </a:xfrm>
          <a:prstGeom prst="ellipse">
            <a:avLst/>
          </a:prstGeom>
          <a:noFill/>
          <a:ln w="38100">
            <a:solidFill>
              <a:srgbClr val="CC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41832" y="2179177"/>
            <a:ext cx="1478422" cy="1478422"/>
          </a:xfrm>
          <a:prstGeom prst="ellipse">
            <a:avLst/>
          </a:prstGeom>
          <a:noFill/>
          <a:ln w="38100">
            <a:solidFill>
              <a:srgbClr val="CC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41832" y="5096998"/>
            <a:ext cx="1478422" cy="1478422"/>
          </a:xfrm>
          <a:prstGeom prst="ellipse">
            <a:avLst/>
          </a:prstGeom>
          <a:noFill/>
          <a:ln w="38100">
            <a:solidFill>
              <a:srgbClr val="CC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216816" y="5096998"/>
            <a:ext cx="1478422" cy="1478422"/>
          </a:xfrm>
          <a:prstGeom prst="ellipse">
            <a:avLst/>
          </a:prstGeom>
          <a:noFill/>
          <a:ln w="38100">
            <a:solidFill>
              <a:srgbClr val="CC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455" y="3562876"/>
            <a:ext cx="1688795" cy="1688795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>
            <a:off x="427290" y="695146"/>
            <a:ext cx="11265442" cy="1065288"/>
            <a:chOff x="427290" y="695146"/>
            <a:chExt cx="11265442" cy="106528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5930780" y="728081"/>
              <a:ext cx="0" cy="1032353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 flipV="1">
              <a:off x="427290" y="1743343"/>
              <a:ext cx="5542639" cy="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H="1">
              <a:off x="5894530" y="695146"/>
              <a:ext cx="5798202" cy="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V="1">
              <a:off x="11654511" y="725700"/>
              <a:ext cx="0" cy="1032353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" name="Группа 63"/>
          <p:cNvGrpSpPr/>
          <p:nvPr/>
        </p:nvGrpSpPr>
        <p:grpSpPr>
          <a:xfrm>
            <a:off x="70338" y="0"/>
            <a:ext cx="2289927" cy="6858000"/>
            <a:chOff x="70338" y="0"/>
            <a:chExt cx="2289927" cy="6858000"/>
          </a:xfrm>
        </p:grpSpPr>
        <p:cxnSp>
          <p:nvCxnSpPr>
            <p:cNvPr id="68" name="Прямая соединительная линия 67"/>
            <p:cNvCxnSpPr/>
            <p:nvPr/>
          </p:nvCxnSpPr>
          <p:spPr>
            <a:xfrm flipH="1">
              <a:off x="107805" y="1743343"/>
              <a:ext cx="2252460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67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048293" y="834723"/>
            <a:ext cx="54607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Можно существенно снизить риск СВСМ, следуя простым рекомендациям, разработанным педиатрическими сообществами мира. 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805" y="735664"/>
            <a:ext cx="57838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 предотвратить синдром внезапной смерти младенца?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9127" y="4564750"/>
            <a:ext cx="59666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Соблюдение этих простых правил безопасного сна младенца позволить в значительной степени снизить не только риск СВСМ, но и смерть от внешних причин, таких как удушение, закупорка дыхательных путей,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застревание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головы ребенка между разными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предметами</a:t>
            </a:r>
            <a:endParaRPr lang="ru-RU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5454454" y="2111417"/>
            <a:ext cx="6955261" cy="4170385"/>
            <a:chOff x="6323308" y="632022"/>
            <a:chExt cx="5236793" cy="3139989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3308" y="632022"/>
              <a:ext cx="5236793" cy="3139989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8729323" y="1209132"/>
              <a:ext cx="15933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ПЕДИАТРИЯ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965733" y="1931995"/>
              <a:ext cx="15525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PEDIATRICS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142457" y="2101897"/>
              <a:ext cx="10871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dirty="0" smtClean="0">
                  <a:latin typeface="Arial" panose="020B0604020202020204" pitchFamily="34" charset="0"/>
                  <a:cs typeface="Arial" panose="020B0604020202020204" pitchFamily="34" charset="0"/>
                </a:rPr>
                <a:t>طب الأطفال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088364" y="1438803"/>
              <a:ext cx="12573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dirty="0"/>
                <a:t/>
              </a:r>
              <a:br>
                <a:rPr lang="ko-KR" altLang="en-US" dirty="0"/>
              </a:br>
              <a:r>
                <a:rPr lang="ko-KR" altLang="en-US" dirty="0">
                  <a:solidFill>
                    <a:srgbClr val="222222"/>
                  </a:solidFill>
                  <a:latin typeface="arial" panose="020B0604020202020204" pitchFamily="34" charset="0"/>
                </a:rPr>
                <a:t>소아과</a:t>
              </a:r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983675" y="1872781"/>
              <a:ext cx="990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ja-JP" alt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ja-JP" altLang="en-US" dirty="0" smtClean="0">
                  <a:solidFill>
                    <a:srgbClr val="22222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小児科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646043" y="1772950"/>
              <a:ext cx="12319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PEDIATRI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768011" y="1258202"/>
              <a:ext cx="22835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LASTENTAUTIOPPI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9605373" y="1920573"/>
              <a:ext cx="13858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PÉDIATRIE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8248791" y="1075100"/>
              <a:ext cx="13858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PÄDIATRIE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7665910" y="1487433"/>
              <a:ext cx="28264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KINDERGENEESKUNDE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8981384" y="1397071"/>
              <a:ext cx="16979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ПЕДЫЯТРЫЯ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7265555" y="1724341"/>
              <a:ext cx="13881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ПЕДІАТРІЯ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9555937" y="1669371"/>
              <a:ext cx="14847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i-IN" dirty="0" smtClean="0">
                  <a:latin typeface="Arial" panose="020B0604020202020204" pitchFamily="34" charset="0"/>
                </a:rPr>
                <a:t>बाल चिकित्सा</a:t>
              </a:r>
              <a:endParaRPr lang="hi-IN" dirty="0">
                <a:latin typeface="Arial" panose="020B0604020202020204" pitchFamily="34" charset="0"/>
              </a:endParaRPr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84" y="2004703"/>
            <a:ext cx="2249942" cy="2245632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427290" y="695146"/>
            <a:ext cx="11265442" cy="1065288"/>
            <a:chOff x="427290" y="695146"/>
            <a:chExt cx="11265442" cy="1065288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5930780" y="728081"/>
              <a:ext cx="0" cy="1032353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H="1" flipV="1">
              <a:off x="427290" y="1743343"/>
              <a:ext cx="5542639" cy="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>
              <a:off x="5894530" y="695146"/>
              <a:ext cx="5798202" cy="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11654511" y="725700"/>
              <a:ext cx="0" cy="1032353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Группа 42"/>
          <p:cNvGrpSpPr/>
          <p:nvPr/>
        </p:nvGrpSpPr>
        <p:grpSpPr>
          <a:xfrm>
            <a:off x="70338" y="0"/>
            <a:ext cx="2289927" cy="6858000"/>
            <a:chOff x="70338" y="0"/>
            <a:chExt cx="2289927" cy="6858000"/>
          </a:xfrm>
        </p:grpSpPr>
        <p:cxnSp>
          <p:nvCxnSpPr>
            <p:cNvPr id="47" name="Прямая соединительная линия 46"/>
            <p:cNvCxnSpPr/>
            <p:nvPr/>
          </p:nvCxnSpPr>
          <p:spPr>
            <a:xfrm flipH="1">
              <a:off x="107805" y="1743343"/>
              <a:ext cx="2252460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Прямоугольник 29"/>
          <p:cNvSpPr/>
          <p:nvPr/>
        </p:nvSpPr>
        <p:spPr>
          <a:xfrm>
            <a:off x="5968246" y="695146"/>
            <a:ext cx="5647116" cy="1062907"/>
          </a:xfrm>
          <a:prstGeom prst="rect">
            <a:avLst/>
          </a:pr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6284686" y="0"/>
            <a:ext cx="5907314" cy="6858000"/>
            <a:chOff x="6284686" y="0"/>
            <a:chExt cx="5907314" cy="685800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6284686" y="0"/>
              <a:ext cx="590731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603067" y="314011"/>
              <a:ext cx="5270549" cy="6229977"/>
            </a:xfrm>
            <a:prstGeom prst="rect">
              <a:avLst/>
            </a:prstGeom>
            <a:noFill/>
            <a:ln w="539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27291" y="3428999"/>
            <a:ext cx="55090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ваш ребенок уже достаточно окреп, чтобы самостоятельно поворачиваться на живот, не беспокойтесь об этом во время его сна. Достаточно убедиться, что в колыбели или кроватке, где спит ребёнок, нет никаких мягких предметов, в которые ребенок может уткнуться лицом - это повышает риск СВСМ или удушения.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Внимание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 Не используйте полотенца и различные подкладки, пытаясь уложить ребенка на спину, они могут стать причиной удушения ребенка.</a:t>
            </a:r>
          </a:p>
          <a:p>
            <a:pPr algn="just"/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22161" y="781897"/>
            <a:ext cx="121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ru-RU" sz="70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" b="2669"/>
          <a:stretch/>
        </p:blipFill>
        <p:spPr>
          <a:xfrm>
            <a:off x="6906076" y="592853"/>
            <a:ext cx="4664529" cy="565722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27291" y="2133237"/>
            <a:ext cx="55090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Кладите ребенка спать на спину! </a:t>
            </a: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7805" y="1089674"/>
            <a:ext cx="2176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</a:t>
            </a:r>
            <a:endParaRPr lang="ru-RU" sz="3000" b="1" dirty="0">
              <a:ln w="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70338" y="0"/>
            <a:ext cx="3471023" cy="6858000"/>
            <a:chOff x="70338" y="0"/>
            <a:chExt cx="3471023" cy="6858000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107805" y="728081"/>
              <a:ext cx="3433556" cy="1032353"/>
              <a:chOff x="107805" y="728081"/>
              <a:chExt cx="3433556" cy="1032353"/>
            </a:xfrm>
          </p:grpSpPr>
          <p:cxnSp>
            <p:nvCxnSpPr>
              <p:cNvPr id="27" name="Прямая соединительная линия 26"/>
              <p:cNvCxnSpPr/>
              <p:nvPr/>
            </p:nvCxnSpPr>
            <p:spPr>
              <a:xfrm flipV="1">
                <a:off x="23221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flipH="1">
                <a:off x="107805" y="1743343"/>
                <a:ext cx="225246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flipH="1">
                <a:off x="2284407" y="767428"/>
                <a:ext cx="121948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 flipV="1">
                <a:off x="35413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Прямая соединительная линия 25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6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2161" y="781897"/>
            <a:ext cx="121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ru-RU" sz="70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7291" y="4605664"/>
            <a:ext cx="55090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Заранее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приготовьте для ребенка кроватку для сна. </a:t>
            </a:r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Матрас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должен быть жестким. </a:t>
            </a:r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кроватке не должно быть никаких игрушек, подушек, одеял, платков и других предметов, способных перекрыть дыхательные пути ребенка.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284686" y="0"/>
            <a:ext cx="5907314" cy="6858000"/>
            <a:chOff x="6284686" y="0"/>
            <a:chExt cx="5907314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84686" y="0"/>
              <a:ext cx="590731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03067" y="314011"/>
              <a:ext cx="5270549" cy="6229977"/>
            </a:xfrm>
            <a:prstGeom prst="rect">
              <a:avLst/>
            </a:prstGeom>
            <a:noFill/>
            <a:ln w="539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" r="38563"/>
          <a:stretch/>
        </p:blipFill>
        <p:spPr>
          <a:xfrm>
            <a:off x="6904528" y="599399"/>
            <a:ext cx="4667625" cy="56592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27290" y="2051119"/>
            <a:ext cx="55090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Внимательно отнеситесь к выбору места для сна ребенка! </a:t>
            </a: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805" y="1089674"/>
            <a:ext cx="2176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</a:t>
            </a:r>
            <a:endParaRPr lang="ru-RU" sz="3000" b="1" dirty="0">
              <a:ln w="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70338" y="0"/>
            <a:ext cx="3471023" cy="6858000"/>
            <a:chOff x="70338" y="0"/>
            <a:chExt cx="3471023" cy="6858000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107805" y="728081"/>
              <a:ext cx="3433556" cy="1032353"/>
              <a:chOff x="107805" y="728081"/>
              <a:chExt cx="3433556" cy="1032353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 flipV="1">
                <a:off x="23221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H="1">
                <a:off x="107805" y="1743343"/>
                <a:ext cx="225246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2284407" y="767428"/>
                <a:ext cx="121948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flipV="1">
                <a:off x="35413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Прямая соединительная линия 20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75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2161" y="781897"/>
            <a:ext cx="121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ru-RU" sz="70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5241" y="2164707"/>
            <a:ext cx="536110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Совместный сон с ребенком на диване, в кресле несет в себе чрезвычайно высокий риск СВСМ или удушения ребенка!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284686" y="0"/>
            <a:ext cx="5907314" cy="6858000"/>
            <a:chOff x="6284686" y="0"/>
            <a:chExt cx="5907314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84686" y="0"/>
              <a:ext cx="590731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03067" y="314011"/>
              <a:ext cx="5270549" cy="6229977"/>
            </a:xfrm>
            <a:prstGeom prst="rect">
              <a:avLst/>
            </a:prstGeom>
            <a:noFill/>
            <a:ln w="539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07805" y="1089674"/>
            <a:ext cx="2176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</a:t>
            </a:r>
            <a:endParaRPr lang="ru-RU" sz="3000" b="1" dirty="0">
              <a:ln w="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70338" y="0"/>
            <a:ext cx="3471023" cy="6858000"/>
            <a:chOff x="70338" y="0"/>
            <a:chExt cx="3471023" cy="685800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07805" y="728081"/>
              <a:ext cx="3433556" cy="1032353"/>
              <a:chOff x="107805" y="728081"/>
              <a:chExt cx="3433556" cy="1032353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23221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H="1">
                <a:off x="107805" y="1743343"/>
                <a:ext cx="225246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H="1">
                <a:off x="2284407" y="767428"/>
                <a:ext cx="121948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35413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Прямая соединительная линия 19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6" t="-216" r="18575" b="216"/>
          <a:stretch/>
        </p:blipFill>
        <p:spPr>
          <a:xfrm rot="16200000">
            <a:off x="6404704" y="1106999"/>
            <a:ext cx="5667275" cy="4644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80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2161" y="781897"/>
            <a:ext cx="121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ru-RU" sz="70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7291" y="2176931"/>
            <a:ext cx="55090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используйте устройства, которые по заявлениям производителей, направлены на предотвращения риска СВСМ, их эффективность и безопасность не доказана!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284686" y="0"/>
            <a:ext cx="5907314" cy="6858000"/>
            <a:chOff x="6284686" y="0"/>
            <a:chExt cx="5907314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84686" y="0"/>
              <a:ext cx="590731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03067" y="314011"/>
              <a:ext cx="5270549" cy="6229977"/>
            </a:xfrm>
            <a:prstGeom prst="rect">
              <a:avLst/>
            </a:prstGeom>
            <a:noFill/>
            <a:ln w="539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07805" y="1089674"/>
            <a:ext cx="2176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</a:t>
            </a:r>
            <a:endParaRPr lang="ru-RU" sz="3000" b="1" dirty="0">
              <a:ln w="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70338" y="0"/>
            <a:ext cx="3471023" cy="6858000"/>
            <a:chOff x="70338" y="0"/>
            <a:chExt cx="3471023" cy="685800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07805" y="728081"/>
              <a:ext cx="3433556" cy="1032353"/>
              <a:chOff x="107805" y="728081"/>
              <a:chExt cx="3433556" cy="1032353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23221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H="1">
                <a:off x="107805" y="1743343"/>
                <a:ext cx="225246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H="1">
                <a:off x="2284407" y="767428"/>
                <a:ext cx="121948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35413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Прямая соединительная линия 19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341" y="659835"/>
            <a:ext cx="4644000" cy="258322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065" y="3549082"/>
            <a:ext cx="4644000" cy="261083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3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2161" y="781897"/>
            <a:ext cx="121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lang="ru-RU" sz="70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7291" y="5153917"/>
            <a:ext cx="55090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ребенок уснул в одном из этих мест, необходимо как можно скорее перенести его в колыбель или кроватку. Если ваш ребенок в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слингах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или специальной переноске, убедитесь, что его нос и рот свободны и не прижаты к вашему телу или одежде.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284686" y="0"/>
            <a:ext cx="5907314" cy="6858000"/>
            <a:chOff x="6284686" y="0"/>
            <a:chExt cx="5907314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84686" y="0"/>
              <a:ext cx="590731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03067" y="314011"/>
              <a:ext cx="5270549" cy="6229977"/>
            </a:xfrm>
            <a:prstGeom prst="rect">
              <a:avLst/>
            </a:prstGeom>
            <a:noFill/>
            <a:ln w="539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8" b="-1"/>
          <a:stretch/>
        </p:blipFill>
        <p:spPr>
          <a:xfrm>
            <a:off x="6903741" y="603621"/>
            <a:ext cx="4669200" cy="565075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27290" y="2051119"/>
            <a:ext cx="550905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оставляйте ребенка надолго спящим на машинном сидении, в коляске, детских качелях, надувных сиденьях, переносках для младенцев, </a:t>
            </a:r>
            <a:r>
              <a:rPr lang="ru-RU" sz="30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слингах</a:t>
            </a:r>
            <a:endParaRPr lang="en-US" sz="3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7805" y="1089674"/>
            <a:ext cx="2176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</a:t>
            </a:r>
            <a:endParaRPr lang="ru-RU" sz="3000" b="1" dirty="0">
              <a:ln w="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70338" y="0"/>
            <a:ext cx="3471023" cy="6858000"/>
            <a:chOff x="70338" y="0"/>
            <a:chExt cx="3471023" cy="6858000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107805" y="728081"/>
              <a:ext cx="3433556" cy="1032353"/>
              <a:chOff x="107805" y="728081"/>
              <a:chExt cx="3433556" cy="1032353"/>
            </a:xfrm>
          </p:grpSpPr>
          <p:cxnSp>
            <p:nvCxnSpPr>
              <p:cNvPr id="23" name="Прямая соединительная линия 22"/>
              <p:cNvCxnSpPr/>
              <p:nvPr/>
            </p:nvCxnSpPr>
            <p:spPr>
              <a:xfrm flipV="1">
                <a:off x="23221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107805" y="1743343"/>
                <a:ext cx="225246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flipH="1">
                <a:off x="2284407" y="767428"/>
                <a:ext cx="121948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flipV="1">
                <a:off x="35413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Прямая соединительная линия 21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04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2144</TotalTime>
  <Words>1322</Words>
  <Application>Microsoft Office PowerPoint</Application>
  <PresentationFormat>Широкоэкранный</PresentationFormat>
  <Paragraphs>191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맑은 고딕</vt:lpstr>
      <vt:lpstr>Arial</vt:lpstr>
      <vt:lpstr>Arial</vt:lpstr>
      <vt:lpstr>Calibri</vt:lpstr>
      <vt:lpstr>Calibri Light</vt:lpstr>
      <vt:lpstr>Mangal</vt:lpstr>
      <vt:lpstr>Times New Roman</vt:lpstr>
      <vt:lpstr>游ゴシック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Митрофанов Михаил Геннадьевич</dc:creator>
  <cp:lastModifiedBy>КурочкинМА</cp:lastModifiedBy>
  <cp:revision>205</cp:revision>
  <dcterms:created xsi:type="dcterms:W3CDTF">2019-05-20T07:11:33Z</dcterms:created>
  <dcterms:modified xsi:type="dcterms:W3CDTF">2019-08-07T12:46:31Z</dcterms:modified>
</cp:coreProperties>
</file>